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80" r:id="rId4"/>
    <p:sldId id="274" r:id="rId5"/>
    <p:sldId id="276" r:id="rId6"/>
    <p:sldId id="277" r:id="rId7"/>
    <p:sldId id="278" r:id="rId8"/>
    <p:sldId id="279" r:id="rId9"/>
    <p:sldId id="275" r:id="rId10"/>
    <p:sldId id="281" r:id="rId11"/>
    <p:sldId id="282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 snapToGrid="0">
      <p:cViewPr varScale="1">
        <p:scale>
          <a:sx n="60" d="100"/>
          <a:sy n="60" d="100"/>
        </p:scale>
        <p:origin x="-72" y="-1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DC6BE83-9E12-C126-E779-490B32BCE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574" b="61973"/>
          <a:stretch/>
        </p:blipFill>
        <p:spPr>
          <a:xfrm>
            <a:off x="-10027" y="-5640"/>
            <a:ext cx="12202027" cy="686364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" name="Freeform 5">
            <a:extLst>
              <a:ext uri="{FF2B5EF4-FFF2-40B4-BE49-F238E27FC236}">
                <a16:creationId xmlns="" xmlns:a16="http://schemas.microsoft.com/office/drawing/2014/main" id="{F3BB404B-DBB3-4966-2761-0DA8722666AA}"/>
              </a:ext>
            </a:extLst>
          </p:cNvPr>
          <p:cNvSpPr>
            <a:spLocks/>
          </p:cNvSpPr>
          <p:nvPr userDrawn="1"/>
        </p:nvSpPr>
        <p:spPr bwMode="auto">
          <a:xfrm>
            <a:off x="69778" y="4432519"/>
            <a:ext cx="6362487" cy="2337896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noFill/>
          <a:ln w="6350">
            <a:solidFill>
              <a:srgbClr val="002060">
                <a:alpha val="67000"/>
              </a:srgb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F997877-BED9-68AF-D7BA-F3614836EEEF}"/>
              </a:ext>
            </a:extLst>
          </p:cNvPr>
          <p:cNvSpPr/>
          <p:nvPr userDrawn="1"/>
        </p:nvSpPr>
        <p:spPr>
          <a:xfrm>
            <a:off x="0" y="0"/>
            <a:ext cx="12202027" cy="6863640"/>
          </a:xfrm>
          <a:prstGeom prst="rect">
            <a:avLst/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17">
            <a:extLst>
              <a:ext uri="{FF2B5EF4-FFF2-40B4-BE49-F238E27FC236}">
                <a16:creationId xmlns="" xmlns:a16="http://schemas.microsoft.com/office/drawing/2014/main" id="{F278AAB0-88CB-2F58-9A6B-39E155667AF4}"/>
              </a:ext>
            </a:extLst>
          </p:cNvPr>
          <p:cNvSpPr/>
          <p:nvPr userDrawn="1"/>
        </p:nvSpPr>
        <p:spPr>
          <a:xfrm>
            <a:off x="1371012" y="1966404"/>
            <a:ext cx="9531956" cy="134775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200000" scaled="0"/>
            <a:tileRect/>
          </a:gradFill>
          <a:ln w="22225">
            <a:solidFill>
              <a:schemeClr val="bg1"/>
            </a:solidFill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20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="" xmlns:a16="http://schemas.microsoft.com/office/drawing/2014/main" id="{69DF78DD-B37A-94B4-2A14-AD9DEC3A79DB}"/>
              </a:ext>
            </a:extLst>
          </p:cNvPr>
          <p:cNvSpPr>
            <a:spLocks/>
          </p:cNvSpPr>
          <p:nvPr userDrawn="1"/>
        </p:nvSpPr>
        <p:spPr bwMode="auto">
          <a:xfrm>
            <a:off x="3167043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="" xmlns:a16="http://schemas.microsoft.com/office/drawing/2014/main" id="{A889251B-8215-14A9-0DF1-D2EC14679B71}"/>
              </a:ext>
            </a:extLst>
          </p:cNvPr>
          <p:cNvSpPr>
            <a:spLocks/>
          </p:cNvSpPr>
          <p:nvPr userDrawn="1"/>
        </p:nvSpPr>
        <p:spPr bwMode="auto">
          <a:xfrm>
            <a:off x="4963074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="" xmlns:a16="http://schemas.microsoft.com/office/drawing/2014/main" id="{BF0FDCF3-BF98-E824-1504-5C624B456D55}"/>
              </a:ext>
            </a:extLst>
          </p:cNvPr>
          <p:cNvSpPr>
            <a:spLocks/>
          </p:cNvSpPr>
          <p:nvPr userDrawn="1"/>
        </p:nvSpPr>
        <p:spPr bwMode="auto">
          <a:xfrm>
            <a:off x="6759105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="" xmlns:a16="http://schemas.microsoft.com/office/drawing/2014/main" id="{E27E49B8-13E3-08C4-11F7-4E5B311DD838}"/>
              </a:ext>
            </a:extLst>
          </p:cNvPr>
          <p:cNvSpPr>
            <a:spLocks/>
          </p:cNvSpPr>
          <p:nvPr userDrawn="1"/>
        </p:nvSpPr>
        <p:spPr bwMode="auto">
          <a:xfrm>
            <a:off x="1371012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="" xmlns:a16="http://schemas.microsoft.com/office/drawing/2014/main" id="{6C8B3144-D3A5-1A5E-5366-C3C6568FDA71}"/>
              </a:ext>
            </a:extLst>
          </p:cNvPr>
          <p:cNvSpPr>
            <a:spLocks/>
          </p:cNvSpPr>
          <p:nvPr userDrawn="1"/>
        </p:nvSpPr>
        <p:spPr bwMode="auto">
          <a:xfrm>
            <a:off x="1370058" y="5081757"/>
            <a:ext cx="2892228" cy="106274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="" xmlns:a16="http://schemas.microsoft.com/office/drawing/2014/main" id="{2EBB21F9-FA18-24AB-0432-5B42E777CD3F}"/>
              </a:ext>
            </a:extLst>
          </p:cNvPr>
          <p:cNvSpPr>
            <a:spLocks/>
          </p:cNvSpPr>
          <p:nvPr userDrawn="1"/>
        </p:nvSpPr>
        <p:spPr bwMode="auto">
          <a:xfrm>
            <a:off x="1451565" y="5008958"/>
            <a:ext cx="2674697" cy="98281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>
              <a:latin typeface="+mn-ea"/>
              <a:cs typeface="+mn-ea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="" xmlns:a16="http://schemas.microsoft.com/office/drawing/2014/main" id="{BC6F3449-2320-5584-516B-74D50FEAE40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926583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39709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="" xmlns:a16="http://schemas.microsoft.com/office/drawing/2014/main" id="{36A478B8-FD0C-6F6B-BA74-B6F7724A1E89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539332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54939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="" xmlns:a16="http://schemas.microsoft.com/office/drawing/2014/main" id="{9DCCC035-E73B-E5C9-31FA-00CEC11F31A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133069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BFDAE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="" xmlns:a16="http://schemas.microsoft.com/office/drawing/2014/main" id="{1D32D974-6CF1-DCE2-47C1-BC82910DBEE3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3764828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2C8A5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9" name="TextBox 64">
            <a:extLst>
              <a:ext uri="{FF2B5EF4-FFF2-40B4-BE49-F238E27FC236}">
                <a16:creationId xmlns="" xmlns:a16="http://schemas.microsoft.com/office/drawing/2014/main" id="{922DE3E7-2070-8E7E-196D-0702DAEC43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00273" y="6063429"/>
            <a:ext cx="3880884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kern="1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北京理工大学出版社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697BBED-0D55-CADC-F6F5-C9A6B6101734}"/>
              </a:ext>
            </a:extLst>
          </p:cNvPr>
          <p:cNvSpPr/>
          <p:nvPr userDrawn="1"/>
        </p:nvSpPr>
        <p:spPr>
          <a:xfrm>
            <a:off x="1640882" y="2131683"/>
            <a:ext cx="87540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buNone/>
            </a:pPr>
            <a:r>
              <a:rPr lang="zh-CN" altLang="en-US" sz="5400" dirty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机械测量与测绘技术</a:t>
            </a:r>
          </a:p>
        </p:txBody>
      </p:sp>
      <p:sp>
        <p:nvSpPr>
          <p:cNvPr id="21" name="TextBox 64">
            <a:extLst>
              <a:ext uri="{FF2B5EF4-FFF2-40B4-BE49-F238E27FC236}">
                <a16:creationId xmlns="" xmlns:a16="http://schemas.microsoft.com/office/drawing/2014/main" id="{A700D41B-1E83-02EB-1989-57BD5FF03B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2972" y="498245"/>
            <a:ext cx="4374842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江苏联合职业技术学院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2EC1897-527E-823D-143D-018E67FB49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0906593" y="44735"/>
            <a:ext cx="1285407" cy="112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09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A87EFB-BC2D-F465-4826-15D0D835A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F66EB9A-631B-9393-D85A-260602184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CE1402-95C3-1BA6-2EC4-C2C7E6F23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6F29229-E11B-D430-5E45-DB4BA3C09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2A5F349-FB3E-BD15-8957-BE59798B0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98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3586E7A-38DF-F2FA-4EF5-88E19AA311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3C6558E-F71D-4CA8-AACF-84EC84D5B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19AC1D6-B5C6-4154-857D-552AAB1E2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59E19E8-3791-B479-9C3F-D9CA0851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2CCC2C5-5149-86A9-6647-5F47E0D8D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13CA2F-62AA-7A38-4440-35EAFE84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68" y="787655"/>
            <a:ext cx="10865777" cy="41571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6B066D4-9BED-290C-E1EC-03A0429B2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68" y="1363485"/>
            <a:ext cx="10865776" cy="481347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4E0A19C-FAE5-C3C3-0876-C4F28E637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82A0729-3D0A-B5D1-F932-BF4CC7DF9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517B537-17A3-F66B-7DC8-36BCDD01E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矩形 7">
            <a:extLst>
              <a:ext uri="{FF2B5EF4-FFF2-40B4-BE49-F238E27FC236}">
                <a16:creationId xmlns="" xmlns:a16="http://schemas.microsoft.com/office/drawing/2014/main" id="{6DEF7231-C377-7775-3266-F9944A159FD5}"/>
              </a:ext>
            </a:extLst>
          </p:cNvPr>
          <p:cNvSpPr/>
          <p:nvPr userDrawn="1"/>
        </p:nvSpPr>
        <p:spPr>
          <a:xfrm>
            <a:off x="263679" y="141480"/>
            <a:ext cx="240030" cy="342900"/>
          </a:xfrm>
          <a:prstGeom prst="chevron">
            <a:avLst/>
          </a:prstGeom>
          <a:solidFill>
            <a:srgbClr val="39709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8">
            <a:extLst>
              <a:ext uri="{FF2B5EF4-FFF2-40B4-BE49-F238E27FC236}">
                <a16:creationId xmlns="" xmlns:a16="http://schemas.microsoft.com/office/drawing/2014/main" id="{9DF4965E-DC45-3FE7-F2E8-F546F3457CC2}"/>
              </a:ext>
            </a:extLst>
          </p:cNvPr>
          <p:cNvSpPr/>
          <p:nvPr userDrawn="1"/>
        </p:nvSpPr>
        <p:spPr>
          <a:xfrm>
            <a:off x="455155" y="141480"/>
            <a:ext cx="190313" cy="342900"/>
          </a:xfrm>
          <a:prstGeom prst="chevron">
            <a:avLst>
              <a:gd name="adj" fmla="val 63313"/>
            </a:avLst>
          </a:prstGeom>
          <a:solidFill>
            <a:srgbClr val="BFDAE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矩形 7">
            <a:extLst>
              <a:ext uri="{FF2B5EF4-FFF2-40B4-BE49-F238E27FC236}">
                <a16:creationId xmlns="" xmlns:a16="http://schemas.microsoft.com/office/drawing/2014/main" id="{D804A0AF-8FB8-5869-6511-6EE55B4EC576}"/>
              </a:ext>
            </a:extLst>
          </p:cNvPr>
          <p:cNvSpPr/>
          <p:nvPr userDrawn="1"/>
        </p:nvSpPr>
        <p:spPr>
          <a:xfrm>
            <a:off x="0" y="141480"/>
            <a:ext cx="339184" cy="342900"/>
          </a:xfrm>
          <a:prstGeom prst="homePlate">
            <a:avLst>
              <a:gd name="adj" fmla="val 30342"/>
            </a:avLst>
          </a:prstGeom>
          <a:solidFill>
            <a:srgbClr val="54939B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文本占位符 14">
            <a:extLst>
              <a:ext uri="{FF2B5EF4-FFF2-40B4-BE49-F238E27FC236}">
                <a16:creationId xmlns="" xmlns:a16="http://schemas.microsoft.com/office/drawing/2014/main" id="{70EBE135-B38D-35BE-429A-69ADCC2BBB36}"/>
              </a:ext>
            </a:extLst>
          </p:cNvPr>
          <p:cNvSpPr txBox="1">
            <a:spLocks/>
          </p:cNvSpPr>
          <p:nvPr userDrawn="1"/>
        </p:nvSpPr>
        <p:spPr>
          <a:xfrm>
            <a:off x="761439" y="141480"/>
            <a:ext cx="8274496" cy="40884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模块三  任务二</a:t>
            </a:r>
            <a:r>
              <a:rPr lang="en-US" altLang="zh-CN" dirty="0" smtClean="0">
                <a:solidFill>
                  <a:schemeClr val="tx1"/>
                </a:solidFill>
              </a:rPr>
              <a:t>AutoCAD</a:t>
            </a:r>
            <a:r>
              <a:rPr lang="zh-CN" altLang="en-US" dirty="0" smtClean="0">
                <a:solidFill>
                  <a:schemeClr val="tx1"/>
                </a:solidFill>
              </a:rPr>
              <a:t>环境下台虎钳装配图的绘制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E3747BE5-9131-0BDB-9003-C2D40971D636}"/>
              </a:ext>
            </a:extLst>
          </p:cNvPr>
          <p:cNvCxnSpPr>
            <a:cxnSpLocks/>
          </p:cNvCxnSpPr>
          <p:nvPr userDrawn="1"/>
        </p:nvCxnSpPr>
        <p:spPr>
          <a:xfrm>
            <a:off x="0" y="627534"/>
            <a:ext cx="12192000" cy="0"/>
          </a:xfrm>
          <a:prstGeom prst="line">
            <a:avLst/>
          </a:prstGeom>
          <a:ln w="50800" cmpd="sng">
            <a:gradFill>
              <a:gsLst>
                <a:gs pos="0">
                  <a:srgbClr val="3F6C8C"/>
                </a:gs>
                <a:gs pos="100000">
                  <a:srgbClr val="EDEDEB"/>
                </a:gs>
              </a:gsLst>
              <a:lin ang="360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AC06387B-C54F-B321-2145-585083E57B4E}"/>
              </a:ext>
            </a:extLst>
          </p:cNvPr>
          <p:cNvSpPr/>
          <p:nvPr userDrawn="1"/>
        </p:nvSpPr>
        <p:spPr>
          <a:xfrm>
            <a:off x="0" y="6752793"/>
            <a:ext cx="3024000" cy="108000"/>
          </a:xfrm>
          <a:prstGeom prst="rect">
            <a:avLst/>
          </a:prstGeom>
          <a:solidFill>
            <a:srgbClr val="2C8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E4DD8519-F7CB-83EF-8477-0604ADB02213}"/>
              </a:ext>
            </a:extLst>
          </p:cNvPr>
          <p:cNvSpPr/>
          <p:nvPr userDrawn="1"/>
        </p:nvSpPr>
        <p:spPr>
          <a:xfrm>
            <a:off x="3056000" y="6752793"/>
            <a:ext cx="3024000" cy="108000"/>
          </a:xfrm>
          <a:prstGeom prst="rect">
            <a:avLst/>
          </a:prstGeom>
          <a:solidFill>
            <a:srgbClr val="B6C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97EAC1D9-BF56-5190-9275-2CBD58406FE5}"/>
              </a:ext>
            </a:extLst>
          </p:cNvPr>
          <p:cNvSpPr/>
          <p:nvPr userDrawn="1"/>
        </p:nvSpPr>
        <p:spPr>
          <a:xfrm>
            <a:off x="6112000" y="6752793"/>
            <a:ext cx="3024000" cy="108000"/>
          </a:xfrm>
          <a:prstGeom prst="rect">
            <a:avLst/>
          </a:prstGeom>
          <a:solidFill>
            <a:srgbClr val="618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82DAD396-D8D0-B79C-2C3A-B3E89EB7C1AF}"/>
              </a:ext>
            </a:extLst>
          </p:cNvPr>
          <p:cNvSpPr/>
          <p:nvPr userDrawn="1"/>
        </p:nvSpPr>
        <p:spPr>
          <a:xfrm>
            <a:off x="9168000" y="6752793"/>
            <a:ext cx="3024000" cy="108000"/>
          </a:xfrm>
          <a:prstGeom prst="rect">
            <a:avLst/>
          </a:prstGeom>
          <a:solidFill>
            <a:srgbClr val="496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6BB8CC7A-0486-7AD1-C32B-4E4CD149AF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1430561" y="47177"/>
            <a:ext cx="680756" cy="59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35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F3062F-FB2A-007B-2263-476D3AF4A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9C981F82-C81D-6046-B7A5-2B9D30D5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9927C5E-DD42-51F4-1BAA-B7C225B4A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5DBF03B-5E4A-BF3C-1DC8-1DB59FF74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60A2183-D01A-E0D7-0F06-F97C1DB06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8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8A1FCB-7303-1843-4116-AFE153D8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A94CCDA-1882-03FB-2755-76F3A93F2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1E35161-21C5-ACE7-ECC3-A8F34D628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ED86ED9-04BD-34E5-2389-DA8681C9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ABE728C-7966-F9C7-021A-525601177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4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10C5A41-7816-E0E9-1539-690FB9F5F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B6A5CDB-55CA-EAE2-5479-19C6B9EC10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E320D9F-FA95-8037-CA73-334623C48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E8781D3-79F9-042C-5B4D-D55EA983A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EAF2E7A-56E1-2B7A-24E4-A3624F3C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1382074-60ED-4BB7-1683-33654A5ED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5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5D86437-E062-9912-329A-4DC1C02DE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86A378A-0897-44AB-3280-45FDABD4F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FA35834-DF8E-E505-86C3-EF762FD56B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DB8498F-7B0F-D5A9-10EB-BCF8FC6B0D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5DA5541-9232-7718-844F-A078C6901F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A27B359C-A507-963A-3533-2CA9DB83A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32CACDD-F724-2A91-FBB9-0822AFF04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E139E05-BCEF-0861-11CC-300453E06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7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27D1CA3-2A81-65A7-1AAF-FF79317C9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A3393AE-33B1-F51F-DEA5-7755F51B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54380BE-74C5-66B2-9DE8-2CD454FB6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0EE7CB7-FC71-B5F6-AA0F-1EC14AE50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6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AFC40D2-DED3-B364-FA9E-2987B932E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43A1409-26E4-7F31-BC62-00866785C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4024CE1-4CAC-D3A7-2500-1824C043D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40B996C-55F0-C55F-D9A0-C8E50900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5A082B1-C7C6-B8E0-7094-C0A933FAD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C1108A3-DACE-D0FF-2369-50E045B7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68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2D6CF35-3938-E0BD-25C9-EACEC1EA9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C466D9A-8D77-DB31-2649-A7D7CFDCA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BC65742-47ED-56A5-8D78-BA3DD1D7A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333BFFA-D0C1-75A4-2729-ED29DF792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19AF7A1-232C-7090-4D65-B1E5512D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3EB6673-2CE4-F2B7-0FDB-C590DFBA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88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492CE05-9AA2-5455-74A0-B4E0BFD95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BDDB8D9-EAF7-08AA-1B4B-985C1FAC7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4FDA741-8BEF-470D-9D69-05DBE98CF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5B228-E2BF-45DF-AB45-44C26D0A4837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A07B5EB-661D-7FFD-2C49-CFB5F545F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99FF81E-4DE6-A212-D70C-CD67EFE04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88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0">
            <a:extLst>
              <a:ext uri="{FF2B5EF4-FFF2-40B4-BE49-F238E27FC236}">
                <a16:creationId xmlns="" xmlns:a16="http://schemas.microsoft.com/office/drawing/2014/main" id="{B57BCCAA-5143-E88F-0A35-60734B2E80AD}"/>
              </a:ext>
            </a:extLst>
          </p:cNvPr>
          <p:cNvSpPr/>
          <p:nvPr/>
        </p:nvSpPr>
        <p:spPr>
          <a:xfrm>
            <a:off x="4869791" y="3863269"/>
            <a:ext cx="6790906" cy="607929"/>
          </a:xfrm>
          <a:prstGeom prst="roundRect">
            <a:avLst/>
          </a:prstGeom>
          <a:solidFill>
            <a:srgbClr val="396D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defTabSz="685715">
              <a:buNone/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模块三  机械部件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台虎钳的测绘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8963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3817" y="662714"/>
            <a:ext cx="11444659" cy="609042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7</a:t>
            </a:r>
            <a:r>
              <a:rPr lang="zh-CN" altLang="en-US" dirty="0"/>
              <a:t>．标注尺寸与技术要求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）标注配合尺寸</a:t>
            </a:r>
            <a:r>
              <a:rPr lang="en-US" altLang="zh-CN" dirty="0"/>
              <a:t>Ф12H8/f7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      ①</a:t>
            </a:r>
            <a:r>
              <a:rPr lang="zh-CN" altLang="en-US" dirty="0"/>
              <a:t>将图层设置成尺寸标注层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      ②</a:t>
            </a:r>
            <a:r>
              <a:rPr lang="zh-CN" altLang="en-US" dirty="0"/>
              <a:t>标注尺寸</a:t>
            </a:r>
            <a:r>
              <a:rPr lang="en-US" altLang="zh-CN" dirty="0"/>
              <a:t>Ф12H8/f7</a:t>
            </a:r>
            <a:r>
              <a:rPr lang="zh-CN" altLang="en-US" dirty="0"/>
              <a:t>，利用“线性”命令标出</a:t>
            </a:r>
            <a:r>
              <a:rPr lang="en-US" altLang="zh-CN" dirty="0"/>
              <a:t>12</a:t>
            </a:r>
            <a:r>
              <a:rPr lang="zh-CN" altLang="en-US" dirty="0"/>
              <a:t>后输入</a:t>
            </a:r>
            <a:r>
              <a:rPr lang="en-US" altLang="zh-CN" dirty="0"/>
              <a:t>m,</a:t>
            </a:r>
            <a:r>
              <a:rPr lang="zh-CN" altLang="en-US" dirty="0"/>
              <a:t>按</a:t>
            </a:r>
            <a:r>
              <a:rPr lang="en-US" altLang="zh-CN" dirty="0"/>
              <a:t>Enter</a:t>
            </a:r>
            <a:r>
              <a:rPr lang="zh-CN" altLang="en-US" dirty="0"/>
              <a:t>健后输入</a:t>
            </a:r>
            <a:r>
              <a:rPr lang="en-US" altLang="zh-CN" dirty="0"/>
              <a:t>%%c12H8/f7 </a:t>
            </a:r>
            <a:r>
              <a:rPr lang="zh-CN" altLang="en-US" dirty="0"/>
              <a:t>，选中“</a:t>
            </a:r>
            <a:r>
              <a:rPr lang="en-US" altLang="zh-CN" dirty="0"/>
              <a:t>H8/f7”</a:t>
            </a:r>
            <a:r>
              <a:rPr lang="zh-CN" altLang="en-US" dirty="0"/>
              <a:t>后右键单击，选择“堆叠”。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      ③</a:t>
            </a:r>
            <a:r>
              <a:rPr lang="zh-CN" altLang="en-US" dirty="0"/>
              <a:t>在屏幕上适当位置单击。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）按照上述方法依次标注出</a:t>
            </a:r>
            <a:r>
              <a:rPr lang="en-US" altLang="zh-CN" dirty="0"/>
              <a:t>Ф18H8/f7</a:t>
            </a:r>
            <a:r>
              <a:rPr lang="zh-CN" altLang="en-US" dirty="0"/>
              <a:t>、</a:t>
            </a:r>
            <a:r>
              <a:rPr lang="en-US" altLang="zh-CN" dirty="0"/>
              <a:t>Ф82H8/f7</a:t>
            </a:r>
            <a:r>
              <a:rPr lang="zh-CN" altLang="en-US" dirty="0"/>
              <a:t>、</a:t>
            </a:r>
            <a:r>
              <a:rPr lang="en-US" altLang="zh-CN" dirty="0"/>
              <a:t>Ф20H8/h7</a:t>
            </a:r>
            <a:r>
              <a:rPr lang="zh-CN" altLang="en-US" dirty="0"/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）利用“线性”命令依次注出</a:t>
            </a:r>
            <a:r>
              <a:rPr lang="en-US" altLang="zh-CN" dirty="0"/>
              <a:t>205</a:t>
            </a:r>
            <a:r>
              <a:rPr lang="zh-CN" altLang="en-US" dirty="0"/>
              <a:t>、</a:t>
            </a:r>
            <a:r>
              <a:rPr lang="en-US" altLang="zh-CN" dirty="0"/>
              <a:t>60</a:t>
            </a:r>
            <a:r>
              <a:rPr lang="zh-CN" altLang="en-US" dirty="0"/>
              <a:t>、</a:t>
            </a:r>
            <a:r>
              <a:rPr lang="en-US" altLang="zh-CN" dirty="0"/>
              <a:t>116,</a:t>
            </a:r>
            <a:r>
              <a:rPr lang="zh-CN" altLang="en-US" dirty="0"/>
              <a:t>、</a:t>
            </a:r>
            <a:r>
              <a:rPr lang="en-US" altLang="zh-CN" dirty="0"/>
              <a:t>0</a:t>
            </a:r>
            <a:r>
              <a:rPr lang="zh-CN" altLang="en-US" dirty="0"/>
              <a:t>～</a:t>
            </a:r>
            <a:r>
              <a:rPr lang="en-US" altLang="zh-CN" dirty="0"/>
              <a:t>70</a:t>
            </a:r>
            <a:r>
              <a:rPr lang="zh-CN" altLang="en-US" dirty="0"/>
              <a:t>、</a:t>
            </a:r>
            <a:r>
              <a:rPr lang="en-US" altLang="zh-CN" dirty="0"/>
              <a:t>16</a:t>
            </a:r>
            <a:r>
              <a:rPr lang="zh-CN" altLang="en-US" dirty="0"/>
              <a:t>、</a:t>
            </a:r>
            <a:r>
              <a:rPr lang="en-US" altLang="zh-CN" dirty="0"/>
              <a:t>2×Ф11</a:t>
            </a:r>
            <a:r>
              <a:rPr lang="zh-CN" altLang="en-US" dirty="0"/>
              <a:t>、</a:t>
            </a:r>
            <a:r>
              <a:rPr lang="en-US" altLang="zh-CN" dirty="0"/>
              <a:t>40</a:t>
            </a:r>
            <a:r>
              <a:rPr lang="zh-CN" altLang="en-US" dirty="0"/>
              <a:t>、</a:t>
            </a:r>
            <a:r>
              <a:rPr lang="en-US" altLang="zh-CN" dirty="0"/>
              <a:t>80</a:t>
            </a:r>
            <a:r>
              <a:rPr lang="zh-CN" altLang="en-US" dirty="0"/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）标注剖切符号、“</a:t>
            </a:r>
            <a:r>
              <a:rPr lang="en-US" altLang="zh-CN" dirty="0"/>
              <a:t>A-A”</a:t>
            </a:r>
            <a:r>
              <a:rPr lang="zh-CN" altLang="en-US" dirty="0"/>
              <a:t>及技术要求。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8.</a:t>
            </a:r>
            <a:r>
              <a:rPr lang="zh-CN" altLang="en-US" dirty="0"/>
              <a:t>标注序号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）设置多重引线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      ① </a:t>
            </a:r>
            <a:r>
              <a:rPr lang="zh-CN" altLang="en-US" dirty="0"/>
              <a:t>执行“标注” → “多重引线菜单”命令，弹出“多重引线样式管理器”对话框。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      ②在</a:t>
            </a:r>
            <a:r>
              <a:rPr lang="zh-CN" altLang="en-US" dirty="0"/>
              <a:t>“多重引线样式管理器”对话框中单击“新建”按钮，新建多重引线样式并命名为“</a:t>
            </a:r>
            <a:r>
              <a:rPr lang="en-US" altLang="zh-CN" dirty="0"/>
              <a:t>zpt1”</a:t>
            </a:r>
            <a:r>
              <a:rPr lang="zh-CN" altLang="en-US" dirty="0"/>
              <a:t>。然后按下列要求修改。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引线格式：箭头符号改为“无”；引线结构：自动包含基线去除掉；内容：文字高度改为“</a:t>
            </a:r>
            <a:r>
              <a:rPr lang="en-US" altLang="zh-CN" dirty="0"/>
              <a:t>5”</a:t>
            </a:r>
            <a:r>
              <a:rPr lang="zh-CN" altLang="en-US" dirty="0"/>
              <a:t>，引线连接：水平；连接位置左右：最后一行加下划线。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      ③</a:t>
            </a:r>
            <a:r>
              <a:rPr lang="zh-CN" altLang="en-US" dirty="0"/>
              <a:t>点击“确定”按钮，关闭“多重引线样式管理器”对话框。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）用多重引线标注。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      ①</a:t>
            </a:r>
            <a:r>
              <a:rPr lang="zh-CN" altLang="en-US" dirty="0"/>
              <a:t>左击 按钮。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      ②按</a:t>
            </a:r>
            <a:r>
              <a:rPr lang="zh-CN" altLang="en-US" dirty="0"/>
              <a:t>要求在要标注的零件上单击，拉出引线后在平面适当位置单击，输入零件序号。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      ③</a:t>
            </a:r>
            <a:r>
              <a:rPr lang="zh-CN" altLang="en-US" dirty="0"/>
              <a:t>按上述方法依次标注每个零件，注意标注时运用“在极轴追踪”功能使序号在同一直线上。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1501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3218" y="827457"/>
            <a:ext cx="11509747" cy="5872887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9.</a:t>
            </a:r>
            <a:r>
              <a:rPr lang="zh-CN" altLang="en-US" dirty="0"/>
              <a:t>利用“表格”命令制作明细栏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）设置表格。</a:t>
            </a:r>
          </a:p>
          <a:p>
            <a:r>
              <a:rPr lang="zh-CN" altLang="en-US" dirty="0" smtClean="0"/>
              <a:t>     ①</a:t>
            </a:r>
            <a:r>
              <a:rPr lang="zh-CN" altLang="en-US" dirty="0"/>
              <a:t>执行“绘图” →  “表格”菜单命令，弹出“表格样式”对话框。</a:t>
            </a:r>
          </a:p>
          <a:p>
            <a:r>
              <a:rPr lang="zh-CN" altLang="en-US" dirty="0" smtClean="0"/>
              <a:t>     ②</a:t>
            </a:r>
            <a:r>
              <a:rPr lang="zh-CN" altLang="en-US" dirty="0"/>
              <a:t>在“表格样式”对话框中单击“新建”按钮新建表格样式并命名为“</a:t>
            </a:r>
            <a:r>
              <a:rPr lang="en-US" altLang="zh-CN" dirty="0"/>
              <a:t>mxl”</a:t>
            </a:r>
            <a:r>
              <a:rPr lang="zh-CN" altLang="en-US" dirty="0"/>
              <a:t>。然后按下列要求修改。</a:t>
            </a:r>
          </a:p>
          <a:p>
            <a:r>
              <a:rPr lang="zh-CN" altLang="en-US" dirty="0"/>
              <a:t>表格方向：向上；单元样式：数据；常规特性：正中；文字高度：</a:t>
            </a:r>
            <a:r>
              <a:rPr lang="en-US" altLang="zh-CN" dirty="0"/>
              <a:t>5</a:t>
            </a:r>
            <a:r>
              <a:rPr lang="zh-CN" altLang="en-US" dirty="0"/>
              <a:t>；边框：线宽</a:t>
            </a:r>
            <a:r>
              <a:rPr lang="en-US" altLang="zh-CN" dirty="0"/>
              <a:t>0.7</a:t>
            </a:r>
            <a:r>
              <a:rPr lang="zh-CN" altLang="en-US" dirty="0"/>
              <a:t>；外边框。</a:t>
            </a:r>
          </a:p>
          <a:p>
            <a:r>
              <a:rPr lang="zh-CN" altLang="en-US" dirty="0" smtClean="0"/>
              <a:t>     ③</a:t>
            </a:r>
            <a:r>
              <a:rPr lang="zh-CN" altLang="en-US" dirty="0"/>
              <a:t>单击“确定”按钮，关闭“表格样式”对话框。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）插入表格。</a:t>
            </a:r>
          </a:p>
          <a:p>
            <a:r>
              <a:rPr lang="zh-CN" altLang="en-US" dirty="0" smtClean="0"/>
              <a:t>     ①</a:t>
            </a:r>
            <a:r>
              <a:rPr lang="zh-CN" altLang="en-US" dirty="0"/>
              <a:t>单击 按钮，弹出“插入表格”对话框，在此对话框中按下列要求修改。</a:t>
            </a:r>
          </a:p>
          <a:p>
            <a:r>
              <a:rPr lang="zh-CN" altLang="en-US" dirty="0"/>
              <a:t>表格样式：</a:t>
            </a:r>
            <a:r>
              <a:rPr lang="en-US" altLang="zh-CN" dirty="0"/>
              <a:t>mxl</a:t>
            </a:r>
            <a:r>
              <a:rPr lang="zh-CN" altLang="en-US" dirty="0"/>
              <a:t>；插入方式：指定窗口；列数：</a:t>
            </a:r>
            <a:r>
              <a:rPr lang="en-US" altLang="zh-CN" dirty="0"/>
              <a:t>6</a:t>
            </a:r>
            <a:r>
              <a:rPr lang="zh-CN" altLang="en-US" dirty="0"/>
              <a:t>；第一行单元样式：数据；第二行单元样式：数据；所有其他行单元样式：数据。</a:t>
            </a:r>
          </a:p>
          <a:p>
            <a:r>
              <a:rPr lang="zh-CN" altLang="en-US" dirty="0" smtClean="0"/>
              <a:t>    ②</a:t>
            </a:r>
            <a:r>
              <a:rPr lang="zh-CN" altLang="en-US" dirty="0"/>
              <a:t>单击“确定”按钮后，命令行提示如下：</a:t>
            </a:r>
          </a:p>
          <a:p>
            <a:r>
              <a:rPr lang="zh-CN" altLang="en-US" dirty="0" smtClean="0"/>
              <a:t>                   命令</a:t>
            </a:r>
            <a:r>
              <a:rPr lang="en-US" altLang="zh-CN" dirty="0"/>
              <a:t>: _</a:t>
            </a:r>
            <a:r>
              <a:rPr lang="en-US" altLang="zh-CN" dirty="0" smtClean="0"/>
              <a:t>table</a:t>
            </a:r>
            <a:endParaRPr lang="en-US" altLang="zh-CN" dirty="0"/>
          </a:p>
          <a:p>
            <a:r>
              <a:rPr lang="zh-CN" altLang="en-US" dirty="0" smtClean="0"/>
              <a:t>                   指定</a:t>
            </a:r>
            <a:r>
              <a:rPr lang="zh-CN" altLang="en-US" dirty="0"/>
              <a:t>第一角点： 左击标题栏的左上角</a:t>
            </a:r>
          </a:p>
          <a:p>
            <a:r>
              <a:rPr lang="zh-CN" altLang="en-US" dirty="0" smtClean="0"/>
              <a:t>                   指定</a:t>
            </a:r>
            <a:r>
              <a:rPr lang="zh-CN" altLang="en-US" dirty="0"/>
              <a:t>第二角点：</a:t>
            </a:r>
            <a:r>
              <a:rPr lang="en-US" altLang="zh-CN" dirty="0"/>
              <a:t>@140,88  </a:t>
            </a:r>
            <a:r>
              <a:rPr lang="zh-CN" altLang="en-US" dirty="0"/>
              <a:t>键盘输入</a:t>
            </a:r>
          </a:p>
          <a:p>
            <a:r>
              <a:rPr lang="zh-CN" altLang="en-US" dirty="0" smtClean="0"/>
              <a:t>    ③</a:t>
            </a:r>
            <a:r>
              <a:rPr lang="zh-CN" altLang="en-US" dirty="0"/>
              <a:t>用鼠标单击表格后拖动改变列宽。</a:t>
            </a:r>
          </a:p>
          <a:p>
            <a:r>
              <a:rPr lang="zh-CN" altLang="en-US" dirty="0" smtClean="0"/>
              <a:t>    ④</a:t>
            </a:r>
            <a:r>
              <a:rPr lang="zh-CN" altLang="en-US" dirty="0"/>
              <a:t>按要求填写明细栏。</a:t>
            </a:r>
          </a:p>
          <a:p>
            <a:r>
              <a:rPr lang="en-US" altLang="zh-CN" dirty="0"/>
              <a:t>10.</a:t>
            </a:r>
            <a:r>
              <a:rPr lang="zh-CN" altLang="en-US" dirty="0"/>
              <a:t>整理后保存。</a:t>
            </a:r>
          </a:p>
          <a:p>
            <a:r>
              <a:rPr lang="zh-CN" altLang="en-US" dirty="0"/>
              <a:t>“台虎钳</a:t>
            </a:r>
            <a:r>
              <a:rPr lang="en-US" altLang="zh-CN" dirty="0"/>
              <a:t>.</a:t>
            </a:r>
            <a:r>
              <a:rPr lang="en-US" altLang="zh-CN" dirty="0" err="1"/>
              <a:t>dwg</a:t>
            </a:r>
            <a:r>
              <a:rPr lang="en-US" altLang="zh-CN" dirty="0"/>
              <a:t>”</a:t>
            </a:r>
            <a:r>
              <a:rPr lang="zh-CN" altLang="en-US" dirty="0"/>
              <a:t>如图</a:t>
            </a:r>
            <a:r>
              <a:rPr lang="en-US" altLang="zh-CN" dirty="0"/>
              <a:t>3-0-11</a:t>
            </a:r>
            <a:r>
              <a:rPr lang="zh-CN" altLang="en-US" dirty="0"/>
              <a:t>（</a:t>
            </a:r>
            <a:r>
              <a:rPr lang="en-US" altLang="zh-CN" dirty="0"/>
              <a:t>d</a:t>
            </a:r>
            <a:r>
              <a:rPr lang="zh-CN" altLang="en-US" dirty="0"/>
              <a:t>）所示。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6333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6999" y="992606"/>
            <a:ext cx="10865777" cy="415710"/>
          </a:xfrm>
        </p:spPr>
        <p:txBody>
          <a:bodyPr>
            <a:noAutofit/>
          </a:bodyPr>
          <a:lstStyle/>
          <a:p>
            <a:r>
              <a:rPr lang="zh-CN" altLang="en-US" sz="3200" dirty="0" smtClean="0"/>
              <a:t>任务二  </a:t>
            </a:r>
            <a:r>
              <a:rPr lang="en-US" altLang="zh-CN" sz="3200" dirty="0" smtClean="0"/>
              <a:t>AutoCAD</a:t>
            </a:r>
            <a:r>
              <a:rPr lang="zh-CN" altLang="en-US" sz="3200" dirty="0" smtClean="0"/>
              <a:t>环境下台虎钳装配图的绘制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5468" y="1568437"/>
            <a:ext cx="10865776" cy="4813478"/>
          </a:xfrm>
        </p:spPr>
        <p:txBody>
          <a:bodyPr/>
          <a:lstStyle/>
          <a:p>
            <a:r>
              <a:rPr lang="zh-CN" altLang="en-US" sz="2800" dirty="0">
                <a:latin typeface="+mn-ea"/>
              </a:rPr>
              <a:t>任务描述：</a:t>
            </a:r>
          </a:p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任务一中讲述了手工绘制装配图的一般方法与步骤，由于计算机绘图的快速发展和广泛使用，手工画图一般只是帮助构思，实际应用的图样大多是由计算机绘制的。因此，本任务主要学习用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软件绘制装配图，主要内容包括采用外部参照进行绘图，涉及的概念及方法均重在理解，不必机械记忆。重点需掌握的内容是采用外部参照绘图。</a:t>
            </a:r>
          </a:p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）用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绘制装配图的方法有哪些？</a:t>
            </a:r>
          </a:p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）外部参照的命令是什么？</a:t>
            </a:r>
          </a:p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）采用多重引线标注零件序号的步骤是什么？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066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978" y="727260"/>
            <a:ext cx="8808939" cy="5957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448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023" y="851392"/>
            <a:ext cx="6973861" cy="6006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428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20" y="827579"/>
            <a:ext cx="10686560" cy="560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55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97" y="1560787"/>
            <a:ext cx="8035605" cy="3309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047" y="642336"/>
            <a:ext cx="3298825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679" y="3781153"/>
            <a:ext cx="3298825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828690" y="334229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altLang="zh-CN" dirty="0" smtClean="0"/>
              <a:t>3-0-5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706491" y="635449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altLang="zh-CN" dirty="0" smtClean="0"/>
              <a:t>3-0-6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86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3" y="1530513"/>
            <a:ext cx="7933066" cy="356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8643937" y="-8389"/>
            <a:ext cx="3516630" cy="221361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8598227" y="2213610"/>
            <a:ext cx="3516630" cy="251206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5"/>
          <a:stretch>
            <a:fillRect/>
          </a:stretch>
        </p:blipFill>
        <p:spPr>
          <a:xfrm>
            <a:off x="8612505" y="4725670"/>
            <a:ext cx="3579495" cy="23018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35336" y="1308849"/>
            <a:ext cx="142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altLang="zh-CN" dirty="0" smtClean="0"/>
              <a:t>3-0-17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437120" y="3100308"/>
            <a:ext cx="142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altLang="zh-CN" dirty="0" smtClean="0"/>
              <a:t>3-0-18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479305" y="5586467"/>
            <a:ext cx="142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altLang="zh-CN" dirty="0" smtClean="0"/>
              <a:t>3-0-19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601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任务实施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台</a:t>
            </a:r>
            <a:r>
              <a:rPr lang="zh-CN" altLang="en-US" dirty="0"/>
              <a:t>虎钳装配图绘制的操作步骤具体如下。</a:t>
            </a:r>
          </a:p>
          <a:p>
            <a:r>
              <a:rPr lang="zh-CN" altLang="en-US" dirty="0"/>
              <a:t>根据位于目录</a:t>
            </a:r>
            <a:r>
              <a:rPr lang="en-US" altLang="zh-CN" dirty="0"/>
              <a:t>D:\</a:t>
            </a:r>
            <a:r>
              <a:rPr lang="zh-CN" altLang="en-US" dirty="0"/>
              <a:t>我的文档</a:t>
            </a:r>
            <a:r>
              <a:rPr lang="en-US" altLang="zh-CN" dirty="0"/>
              <a:t>\</a:t>
            </a:r>
            <a:r>
              <a:rPr lang="zh-CN" altLang="en-US" dirty="0"/>
              <a:t>台虎钳中的图形文件：螺母</a:t>
            </a:r>
            <a:r>
              <a:rPr lang="en-US" altLang="zh-CN" dirty="0"/>
              <a:t>.</a:t>
            </a:r>
            <a:r>
              <a:rPr lang="en-US" altLang="zh-CN" dirty="0" err="1"/>
              <a:t>dwg</a:t>
            </a:r>
            <a:r>
              <a:rPr lang="zh-CN" altLang="en-US" dirty="0"/>
              <a:t>、圆环</a:t>
            </a:r>
            <a:r>
              <a:rPr lang="en-US" altLang="zh-CN" dirty="0"/>
              <a:t>.</a:t>
            </a:r>
            <a:r>
              <a:rPr lang="en-US" altLang="zh-CN" dirty="0" err="1"/>
              <a:t>dwg</a:t>
            </a:r>
            <a:r>
              <a:rPr lang="zh-CN" altLang="en-US" dirty="0"/>
              <a:t>、垫圈（一）</a:t>
            </a:r>
            <a:r>
              <a:rPr lang="en-US" altLang="zh-CN" dirty="0"/>
              <a:t>.</a:t>
            </a:r>
            <a:r>
              <a:rPr lang="en-US" altLang="zh-CN" dirty="0" err="1"/>
              <a:t>dwg</a:t>
            </a:r>
            <a:r>
              <a:rPr lang="zh-CN" altLang="en-US" dirty="0"/>
              <a:t>、螺杆</a:t>
            </a:r>
            <a:r>
              <a:rPr lang="en-US" altLang="zh-CN" dirty="0"/>
              <a:t>.</a:t>
            </a:r>
            <a:r>
              <a:rPr lang="en-US" altLang="zh-CN" dirty="0" err="1"/>
              <a:t>dwg</a:t>
            </a:r>
            <a:r>
              <a:rPr lang="zh-CN" altLang="en-US" dirty="0"/>
              <a:t>、钳口板</a:t>
            </a:r>
            <a:r>
              <a:rPr lang="en-US" altLang="zh-CN" dirty="0"/>
              <a:t>.</a:t>
            </a:r>
            <a:r>
              <a:rPr lang="en-US" altLang="zh-CN" dirty="0" err="1"/>
              <a:t>dwg</a:t>
            </a:r>
            <a:r>
              <a:rPr lang="zh-CN" altLang="en-US" dirty="0"/>
              <a:t>、垫圈（二）</a:t>
            </a:r>
            <a:r>
              <a:rPr lang="en-US" altLang="zh-CN" dirty="0"/>
              <a:t>.</a:t>
            </a:r>
            <a:r>
              <a:rPr lang="en-US" altLang="zh-CN" dirty="0" err="1"/>
              <a:t>dwg</a:t>
            </a:r>
            <a:r>
              <a:rPr lang="zh-CN" altLang="en-US" dirty="0"/>
              <a:t>、螺钉（</a:t>
            </a:r>
            <a:r>
              <a:rPr lang="en-US" altLang="zh-CN" dirty="0"/>
              <a:t>M10</a:t>
            </a:r>
            <a:r>
              <a:rPr lang="zh-CN" altLang="en-US" dirty="0"/>
              <a:t>）</a:t>
            </a:r>
            <a:r>
              <a:rPr lang="en-US" altLang="zh-CN" dirty="0"/>
              <a:t>.</a:t>
            </a:r>
            <a:r>
              <a:rPr lang="en-US" altLang="zh-CN" dirty="0" err="1"/>
              <a:t>dwg</a:t>
            </a:r>
            <a:r>
              <a:rPr lang="zh-CN" altLang="en-US" dirty="0"/>
              <a:t>、活动钳身</a:t>
            </a:r>
            <a:r>
              <a:rPr lang="en-US" altLang="zh-CN" dirty="0"/>
              <a:t>.</a:t>
            </a:r>
            <a:r>
              <a:rPr lang="en-US" altLang="zh-CN" dirty="0" err="1"/>
              <a:t>dwg</a:t>
            </a:r>
            <a:r>
              <a:rPr lang="zh-CN" altLang="en-US" dirty="0"/>
              <a:t>、固定钳座</a:t>
            </a:r>
            <a:r>
              <a:rPr lang="en-US" altLang="zh-CN" dirty="0"/>
              <a:t>.</a:t>
            </a:r>
            <a:r>
              <a:rPr lang="en-US" altLang="zh-CN" dirty="0" err="1"/>
              <a:t>dwg</a:t>
            </a:r>
            <a:r>
              <a:rPr lang="zh-CN" altLang="en-US" dirty="0"/>
              <a:t>，绘制台虎钳装配图。</a:t>
            </a:r>
          </a:p>
          <a:p>
            <a:r>
              <a:rPr lang="en-US" altLang="zh-CN" dirty="0"/>
              <a:t>1.	</a:t>
            </a:r>
            <a:r>
              <a:rPr lang="zh-CN" altLang="en-US" dirty="0"/>
              <a:t>新建图形文件</a:t>
            </a:r>
          </a:p>
          <a:p>
            <a:r>
              <a:rPr lang="zh-CN" altLang="en-US" dirty="0"/>
              <a:t>打开</a:t>
            </a:r>
            <a:r>
              <a:rPr lang="en-US" altLang="zh-CN" dirty="0"/>
              <a:t>A2 </a:t>
            </a:r>
            <a:r>
              <a:rPr lang="zh-CN" altLang="en-US" dirty="0"/>
              <a:t>模板后另存为“虎钳装配图</a:t>
            </a:r>
            <a:r>
              <a:rPr lang="en-US" altLang="zh-CN" dirty="0"/>
              <a:t>.</a:t>
            </a:r>
            <a:r>
              <a:rPr lang="en-US" altLang="zh-CN" dirty="0" err="1"/>
              <a:t>dwg</a:t>
            </a:r>
            <a:r>
              <a:rPr lang="en-US" altLang="zh-CN" dirty="0"/>
              <a:t>”</a:t>
            </a:r>
            <a:r>
              <a:rPr lang="zh-CN" altLang="en-US" dirty="0"/>
              <a:t>。</a:t>
            </a:r>
          </a:p>
          <a:p>
            <a:r>
              <a:rPr lang="en-US" altLang="zh-CN" dirty="0"/>
              <a:t>2.</a:t>
            </a:r>
            <a:r>
              <a:rPr lang="zh-CN" altLang="en-US" dirty="0"/>
              <a:t>插入“固定钳身”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）在功能区“插入”面板中单击“附着”按钮 ，打开“固定钳身”文件，将其插入到界面中。</a:t>
            </a:r>
          </a:p>
          <a:p>
            <a:r>
              <a:rPr lang="zh-CN" altLang="en-US" dirty="0"/>
              <a:t>  （</a:t>
            </a:r>
            <a:r>
              <a:rPr lang="en-US" altLang="zh-CN" dirty="0"/>
              <a:t>2</a:t>
            </a:r>
            <a:r>
              <a:rPr lang="zh-CN" altLang="en-US" dirty="0"/>
              <a:t>）在“外部参照”对话框中右键单击“固定钳身”文件，将其设置成“绑定”。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）点击 按钮分解“固定钳身”。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941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8356" y="843366"/>
            <a:ext cx="11141064" cy="5322541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主视图</a:t>
            </a:r>
            <a:r>
              <a:rPr lang="zh-CN" altLang="en-US" dirty="0" smtClean="0"/>
              <a:t>装配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）插入“垫圈（二）”。</a:t>
            </a:r>
          </a:p>
          <a:p>
            <a:r>
              <a:rPr lang="zh-CN" altLang="en-US" dirty="0" smtClean="0"/>
              <a:t>       ①</a:t>
            </a:r>
            <a:r>
              <a:rPr lang="zh-CN" altLang="en-US" dirty="0"/>
              <a:t>按照步骤</a:t>
            </a:r>
            <a:r>
              <a:rPr lang="en-US" altLang="zh-CN" dirty="0"/>
              <a:t>2</a:t>
            </a:r>
            <a:r>
              <a:rPr lang="zh-CN" altLang="en-US" dirty="0"/>
              <a:t>，插入“垫圈二”。</a:t>
            </a:r>
          </a:p>
          <a:p>
            <a:r>
              <a:rPr lang="zh-CN" altLang="en-US" dirty="0" smtClean="0"/>
              <a:t>       ②</a:t>
            </a:r>
            <a:r>
              <a:rPr lang="zh-CN" altLang="en-US" dirty="0"/>
              <a:t>将垫圈二移动到“固定钳身”主视图的对应位置。</a:t>
            </a:r>
          </a:p>
          <a:p>
            <a:r>
              <a:rPr lang="zh-CN" altLang="en-US" dirty="0" smtClean="0"/>
              <a:t>       ③</a:t>
            </a:r>
            <a:r>
              <a:rPr lang="zh-CN" altLang="en-US" dirty="0"/>
              <a:t>整理、修剪或删除多余的线。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）插入“螺杆”</a:t>
            </a:r>
          </a:p>
          <a:p>
            <a:r>
              <a:rPr lang="zh-CN" altLang="en-US" dirty="0" smtClean="0"/>
              <a:t>       ①</a:t>
            </a:r>
            <a:r>
              <a:rPr lang="zh-CN" altLang="en-US" dirty="0"/>
              <a:t>按照步骤</a:t>
            </a:r>
            <a:r>
              <a:rPr lang="en-US" altLang="zh-CN" dirty="0"/>
              <a:t>2</a:t>
            </a:r>
            <a:r>
              <a:rPr lang="zh-CN" altLang="en-US" dirty="0"/>
              <a:t>，插入螺杆。</a:t>
            </a:r>
          </a:p>
          <a:p>
            <a:r>
              <a:rPr lang="zh-CN" altLang="en-US" dirty="0" smtClean="0"/>
              <a:t>       ②</a:t>
            </a:r>
            <a:r>
              <a:rPr lang="zh-CN" altLang="en-US" dirty="0"/>
              <a:t>将螺杆的主视图移动到“固定钳身”主视图的对于位置。</a:t>
            </a:r>
          </a:p>
          <a:p>
            <a:r>
              <a:rPr lang="zh-CN" altLang="en-US" dirty="0" smtClean="0"/>
              <a:t>       ③</a:t>
            </a:r>
            <a:r>
              <a:rPr lang="zh-CN" altLang="en-US" dirty="0"/>
              <a:t>整理、修剪或删除多余的线。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）按照上述方法依次插入各零件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en-US" altLang="zh-CN" dirty="0"/>
              <a:t>.</a:t>
            </a:r>
            <a:r>
              <a:rPr lang="zh-CN" altLang="en-US" dirty="0"/>
              <a:t>俯视图装配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）将“活动钳身”的俯视图插入“固定钳身”的俯视图的对应位置并进行修剪、整理。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）将主视图中的螺杆、垫圈和圆环复制到俯视图中，并进行修剪如图</a:t>
            </a:r>
            <a:r>
              <a:rPr lang="en-US" altLang="zh-CN" dirty="0"/>
              <a:t>3-1-32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）画出螺钉</a:t>
            </a:r>
            <a:r>
              <a:rPr lang="en-US" altLang="zh-CN" dirty="0"/>
              <a:t>M8×18</a:t>
            </a:r>
            <a:r>
              <a:rPr lang="zh-CN" altLang="en-US" dirty="0"/>
              <a:t>及螺钉</a:t>
            </a:r>
            <a:r>
              <a:rPr lang="en-US" altLang="zh-CN" dirty="0"/>
              <a:t>3</a:t>
            </a:r>
            <a:r>
              <a:rPr lang="zh-CN" altLang="en-US" dirty="0"/>
              <a:t>的俯视图，整理并修剪。</a:t>
            </a:r>
          </a:p>
          <a:p>
            <a:r>
              <a:rPr lang="en-US" altLang="zh-CN" dirty="0"/>
              <a:t>5</a:t>
            </a:r>
            <a:r>
              <a:rPr lang="zh-CN" altLang="zh-CN" dirty="0"/>
              <a:t>．左视图装配</a:t>
            </a:r>
          </a:p>
          <a:p>
            <a:r>
              <a:rPr lang="en-US" altLang="zh-CN" dirty="0" smtClean="0"/>
              <a:t>     </a:t>
            </a:r>
            <a:r>
              <a:rPr lang="zh-CN" altLang="zh-CN" dirty="0" smtClean="0"/>
              <a:t>运用</a:t>
            </a:r>
            <a:r>
              <a:rPr lang="zh-CN" altLang="zh-CN" dirty="0"/>
              <a:t>画，修剪，复制等方法在“固定钳身”左视图的对应位置画出左视图。</a:t>
            </a:r>
          </a:p>
          <a:p>
            <a:r>
              <a:rPr lang="en-US" altLang="zh-CN" dirty="0"/>
              <a:t>6</a:t>
            </a:r>
            <a:r>
              <a:rPr lang="zh-CN" altLang="zh-CN" dirty="0"/>
              <a:t>．填充剖面线，整理好装配图</a:t>
            </a:r>
          </a:p>
        </p:txBody>
      </p:sp>
    </p:spTree>
    <p:extLst>
      <p:ext uri="{BB962C8B-B14F-4D97-AF65-F5344CB8AC3E}">
        <p14:creationId xmlns:p14="http://schemas.microsoft.com/office/powerpoint/2010/main" val="151892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nsolas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958</Words>
  <Application>Microsoft Office PowerPoint</Application>
  <PresentationFormat>自定义</PresentationFormat>
  <Paragraphs>73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主题​​</vt:lpstr>
      <vt:lpstr>PowerPoint 演示文稿</vt:lpstr>
      <vt:lpstr>任务二  AutoCAD环境下台虎钳装配图的绘制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任务实施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1</cp:lastModifiedBy>
  <cp:revision>30</cp:revision>
  <dcterms:created xsi:type="dcterms:W3CDTF">2022-09-09T23:31:43Z</dcterms:created>
  <dcterms:modified xsi:type="dcterms:W3CDTF">2022-10-25T02:52:19Z</dcterms:modified>
</cp:coreProperties>
</file>